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58" r:id="rId4"/>
    <p:sldId id="261" r:id="rId5"/>
    <p:sldId id="257" r:id="rId6"/>
    <p:sldId id="264" r:id="rId7"/>
    <p:sldId id="266" r:id="rId8"/>
    <p:sldId id="267" r:id="rId9"/>
    <p:sldId id="259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ociation CGPME 90" initials="AC9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6"/>
    <a:srgbClr val="000000"/>
    <a:srgbClr val="114D61"/>
    <a:srgbClr val="A81815"/>
    <a:srgbClr val="CC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05" autoAdjust="0"/>
    <p:restoredTop sz="94660"/>
  </p:normalViewPr>
  <p:slideViewPr>
    <p:cSldViewPr snapToGrid="0">
      <p:cViewPr>
        <p:scale>
          <a:sx n="94" d="100"/>
          <a:sy n="94" d="100"/>
        </p:scale>
        <p:origin x="68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9F3496BB-9A63-4884-87C3-0573DC61BC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36FE44C1-A0BD-4AD7-B263-E662DBA458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75A21-7AC5-47F0-8D09-BF4B94AAB51F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1EF680FF-35D8-454E-A447-A93D28466D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9CD93025-1A0F-43D9-BCFE-07D301970C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8A6B5-E03F-42F8-B588-5486BAB76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822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08D61-5D49-1F4E-9FED-9475091C862E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50C25-E56C-5749-8D08-10E99754CF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09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0C25-E56C-5749-8D08-10E99754CF8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86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52384FF-D55F-4C06-B497-900507FE1463}"/>
              </a:ext>
            </a:extLst>
          </p:cNvPr>
          <p:cNvSpPr/>
          <p:nvPr userDrawn="1"/>
        </p:nvSpPr>
        <p:spPr>
          <a:xfrm>
            <a:off x="2998177" y="6499273"/>
            <a:ext cx="9193823" cy="358726"/>
          </a:xfrm>
          <a:prstGeom prst="rect">
            <a:avLst/>
          </a:prstGeom>
          <a:solidFill>
            <a:srgbClr val="C6C6C6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7ED8FFDF-EE7E-498B-A3AD-4B5B6DC4165A}"/>
              </a:ext>
            </a:extLst>
          </p:cNvPr>
          <p:cNvSpPr txBox="1"/>
          <p:nvPr userDrawn="1"/>
        </p:nvSpPr>
        <p:spPr>
          <a:xfrm>
            <a:off x="3191609" y="6566059"/>
            <a:ext cx="9000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A818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du Pôle International CPME90 – 29 novembre 2017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55D166-D30D-4FEB-8B46-665EE5A93F66}"/>
              </a:ext>
            </a:extLst>
          </p:cNvPr>
          <p:cNvSpPr/>
          <p:nvPr userDrawn="1"/>
        </p:nvSpPr>
        <p:spPr>
          <a:xfrm>
            <a:off x="6901962" y="6812280"/>
            <a:ext cx="5290038" cy="45719"/>
          </a:xfrm>
          <a:prstGeom prst="rect">
            <a:avLst/>
          </a:prstGeom>
          <a:solidFill>
            <a:srgbClr val="A81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89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AA2AED00-A389-4A7E-8A77-D4205D199A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04" y="136525"/>
            <a:ext cx="1555066" cy="5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0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13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image" Target="../media/image22.png"/><Relationship Id="rId8" Type="http://schemas.openxmlformats.org/officeDocument/2006/relationships/image" Target="../media/image23.jpg"/><Relationship Id="rId9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openxmlformats.org/officeDocument/2006/relationships/image" Target="../media/image17.svg"/><Relationship Id="rId6" Type="http://schemas.openxmlformats.org/officeDocument/2006/relationships/image" Target="../media/image7.png"/><Relationship Id="rId7" Type="http://schemas.openxmlformats.org/officeDocument/2006/relationships/image" Target="../media/image19.svg"/><Relationship Id="rId8" Type="http://schemas.openxmlformats.org/officeDocument/2006/relationships/image" Target="../media/image8.png"/><Relationship Id="rId9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866ACDF-4334-4C41-A11D-43B0A07DBE6B}"/>
              </a:ext>
            </a:extLst>
          </p:cNvPr>
          <p:cNvSpPr/>
          <p:nvPr/>
        </p:nvSpPr>
        <p:spPr>
          <a:xfrm>
            <a:off x="290286" y="377371"/>
            <a:ext cx="11582400" cy="6125029"/>
          </a:xfrm>
          <a:prstGeom prst="rect">
            <a:avLst/>
          </a:prstGeom>
          <a:solidFill>
            <a:srgbClr val="114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99F154A-5062-410B-9707-0506C0316B0A}"/>
              </a:ext>
            </a:extLst>
          </p:cNvPr>
          <p:cNvSpPr/>
          <p:nvPr/>
        </p:nvSpPr>
        <p:spPr>
          <a:xfrm>
            <a:off x="1500326" y="1384917"/>
            <a:ext cx="9712171" cy="4323425"/>
          </a:xfrm>
          <a:prstGeom prst="rect">
            <a:avLst/>
          </a:prstGeom>
          <a:solidFill>
            <a:schemeClr val="bg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EF76F41-7FF5-45C3-8F58-8A1B6C0982C0}"/>
              </a:ext>
            </a:extLst>
          </p:cNvPr>
          <p:cNvSpPr txBox="1"/>
          <p:nvPr/>
        </p:nvSpPr>
        <p:spPr>
          <a:xfrm>
            <a:off x="1855433" y="1535711"/>
            <a:ext cx="90374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rgbClr val="A8181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400" dirty="0">
                <a:solidFill>
                  <a:srgbClr val="A818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du Pôle International CPME 90</a:t>
            </a:r>
          </a:p>
          <a:p>
            <a:pPr algn="ctr"/>
            <a:endParaRPr lang="fr-FR" sz="2000" dirty="0">
              <a:solidFill>
                <a:srgbClr val="A8181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solidFill>
                  <a:srgbClr val="114D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Animée par 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solidFill>
                  <a:srgbClr val="114D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Thomas </a:t>
            </a:r>
            <a:r>
              <a:rPr lang="fr-FR" sz="2000" dirty="0" smtClean="0">
                <a:solidFill>
                  <a:srgbClr val="114D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FRANCOIS </a:t>
            </a:r>
            <a:endParaRPr lang="fr-FR" sz="2000" dirty="0">
              <a:solidFill>
                <a:srgbClr val="114D6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1400" dirty="0">
                <a:solidFill>
                  <a:srgbClr val="114D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Référent Régional et Départemental CPME</a:t>
            </a:r>
          </a:p>
          <a:p>
            <a:pPr algn="ctr"/>
            <a:endParaRPr lang="fr-FR" dirty="0"/>
          </a:p>
          <a:p>
            <a:pPr algn="ctr"/>
            <a:endParaRPr lang="fr-FR" dirty="0">
              <a:solidFill>
                <a:srgbClr val="114D6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49" y="3971671"/>
            <a:ext cx="3221621" cy="14105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82B6CCF9-D794-41FA-9401-5CB3EF0FC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7744"/>
            <a:ext cx="237744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9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="" xmlns:a16="http://schemas.microsoft.com/office/drawing/2014/main" id="{B7282675-9ECE-4B55-9C24-CC49F61F3327}"/>
              </a:ext>
            </a:extLst>
          </p:cNvPr>
          <p:cNvGrpSpPr/>
          <p:nvPr/>
        </p:nvGrpSpPr>
        <p:grpSpPr>
          <a:xfrm>
            <a:off x="-6782" y="878"/>
            <a:ext cx="12198782" cy="1578232"/>
            <a:chOff x="-5375177" y="-7192838"/>
            <a:chExt cx="12198782" cy="1578232"/>
          </a:xfrm>
        </p:grpSpPr>
        <p:pic>
          <p:nvPicPr>
            <p:cNvPr id="4" name="Image 3" descr="Une image contenant personne, cravate, chemise, habits&#10;&#10;Description générée avec un niveau de confiance très élevé">
              <a:extLst>
                <a:ext uri="{FF2B5EF4-FFF2-40B4-BE49-F238E27FC236}">
                  <a16:creationId xmlns="" xmlns:a16="http://schemas.microsoft.com/office/drawing/2014/main" id="{96A1CFCF-8733-476D-BD96-752D702D7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7" b="39378"/>
            <a:stretch/>
          </p:blipFill>
          <p:spPr>
            <a:xfrm>
              <a:off x="-5375177" y="-7192838"/>
              <a:ext cx="6691670" cy="1578232"/>
            </a:xfrm>
            <a:prstGeom prst="rect">
              <a:avLst/>
            </a:prstGeom>
          </p:spPr>
        </p:pic>
        <p:pic>
          <p:nvPicPr>
            <p:cNvPr id="6" name="Image 5" descr="Une image contenant objet, horloge&#10;&#10;Description générée avec un niveau de confiance élevé">
              <a:extLst>
                <a:ext uri="{FF2B5EF4-FFF2-40B4-BE49-F238E27FC236}">
                  <a16:creationId xmlns="" xmlns:a16="http://schemas.microsoft.com/office/drawing/2014/main" id="{817B932F-24F9-4200-8BEF-DE61F1369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60" b="39683"/>
            <a:stretch/>
          </p:blipFill>
          <p:spPr>
            <a:xfrm>
              <a:off x="1293047" y="-7192838"/>
              <a:ext cx="5530558" cy="1578231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994FA7A-A8B0-4716-AB88-0CE33F7DDD25}"/>
              </a:ext>
            </a:extLst>
          </p:cNvPr>
          <p:cNvSpPr/>
          <p:nvPr/>
        </p:nvSpPr>
        <p:spPr>
          <a:xfrm>
            <a:off x="-15115" y="877"/>
            <a:ext cx="12222227" cy="1578232"/>
          </a:xfrm>
          <a:prstGeom prst="rect">
            <a:avLst/>
          </a:prstGeom>
          <a:solidFill>
            <a:srgbClr val="C6C6C6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B76956EA-D69F-4EFD-9F73-75685BB1E7BE}"/>
              </a:ext>
            </a:extLst>
          </p:cNvPr>
          <p:cNvSpPr txBox="1"/>
          <p:nvPr/>
        </p:nvSpPr>
        <p:spPr>
          <a:xfrm>
            <a:off x="3586703" y="0"/>
            <a:ext cx="5120640" cy="461665"/>
          </a:xfrm>
          <a:prstGeom prst="rect">
            <a:avLst/>
          </a:prstGeom>
          <a:solidFill>
            <a:srgbClr val="C6C6C6">
              <a:alpha val="6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114D61"/>
                </a:solidFill>
              </a:rPr>
              <a:t>CPME 90 - Relations </a:t>
            </a:r>
            <a:r>
              <a:rPr lang="fr-FR" sz="2400" b="1" dirty="0">
                <a:solidFill>
                  <a:srgbClr val="114D61"/>
                </a:solidFill>
              </a:rPr>
              <a:t>Franco-Suisse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828E3E31-F27C-469C-82CB-B2C01FDA53EC}"/>
              </a:ext>
            </a:extLst>
          </p:cNvPr>
          <p:cNvSpPr/>
          <p:nvPr/>
        </p:nvSpPr>
        <p:spPr>
          <a:xfrm>
            <a:off x="1947592" y="2559400"/>
            <a:ext cx="2095500" cy="2134520"/>
          </a:xfrm>
          <a:prstGeom prst="rect">
            <a:avLst/>
          </a:prstGeom>
          <a:solidFill>
            <a:srgbClr val="114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Des Opportunités 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B5112BE-1CBC-4735-864A-F7DC2B76C139}"/>
              </a:ext>
            </a:extLst>
          </p:cNvPr>
          <p:cNvSpPr/>
          <p:nvPr/>
        </p:nvSpPr>
        <p:spPr>
          <a:xfrm>
            <a:off x="8125823" y="2559400"/>
            <a:ext cx="2250439" cy="2134520"/>
          </a:xfrm>
          <a:prstGeom prst="rect">
            <a:avLst/>
          </a:prstGeom>
          <a:solidFill>
            <a:srgbClr val="A818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Des risques ?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2A339CF1-D8FB-4752-94D2-648F7A87D235}"/>
              </a:ext>
            </a:extLst>
          </p:cNvPr>
          <p:cNvSpPr/>
          <p:nvPr/>
        </p:nvSpPr>
        <p:spPr>
          <a:xfrm>
            <a:off x="5099273" y="2559400"/>
            <a:ext cx="2095500" cy="213452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Comment ?</a:t>
            </a:r>
          </a:p>
        </p:txBody>
      </p:sp>
    </p:spTree>
    <p:extLst>
      <p:ext uri="{BB962C8B-B14F-4D97-AF65-F5344CB8AC3E}">
        <p14:creationId xmlns:p14="http://schemas.microsoft.com/office/powerpoint/2010/main" val="23353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ersonne, intérieur, table, homm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AFDFB31D-4099-4D23-91BD-A6CD100A0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38"/>
          <a:stretch/>
        </p:blipFill>
        <p:spPr>
          <a:xfrm>
            <a:off x="0" y="-17085"/>
            <a:ext cx="12192000" cy="63855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E930533-6B8D-4845-8E9D-4DBB655AA6B0}"/>
              </a:ext>
            </a:extLst>
          </p:cNvPr>
          <p:cNvSpPr/>
          <p:nvPr/>
        </p:nvSpPr>
        <p:spPr>
          <a:xfrm>
            <a:off x="0" y="-17085"/>
            <a:ext cx="12192000" cy="6370320"/>
          </a:xfrm>
          <a:prstGeom prst="rect">
            <a:avLst/>
          </a:prstGeom>
          <a:solidFill>
            <a:srgbClr val="114D61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69E48D87-6AF8-4FB6-803C-06C4E12878E6}"/>
              </a:ext>
            </a:extLst>
          </p:cNvPr>
          <p:cNvSpPr txBox="1"/>
          <p:nvPr/>
        </p:nvSpPr>
        <p:spPr>
          <a:xfrm>
            <a:off x="3535680" y="-17085"/>
            <a:ext cx="5120640" cy="461665"/>
          </a:xfrm>
          <a:prstGeom prst="rect">
            <a:avLst/>
          </a:prstGeom>
          <a:solidFill>
            <a:srgbClr val="C6C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114D61"/>
                </a:solidFill>
              </a:rPr>
              <a:t>Partenaires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BF24ECD3-7D6F-4DD5-8252-7A9981831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30" y="2901968"/>
            <a:ext cx="1997816" cy="52703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C5E64658-7035-4601-BCFF-A1F1DAB9B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88" y="4145297"/>
            <a:ext cx="2095500" cy="1581150"/>
          </a:xfrm>
          <a:prstGeom prst="rect">
            <a:avLst/>
          </a:prstGeom>
        </p:spPr>
      </p:pic>
      <p:pic>
        <p:nvPicPr>
          <p:cNvPr id="4" name="Image 3" descr="Une image contenant clipart&#10;&#10;Description générée avec un niveau de confiance élevé">
            <a:extLst>
              <a:ext uri="{FF2B5EF4-FFF2-40B4-BE49-F238E27FC236}">
                <a16:creationId xmlns="" xmlns:a16="http://schemas.microsoft.com/office/drawing/2014/main" id="{B49AE342-2724-44F5-86D8-57B594485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40" y="1736142"/>
            <a:ext cx="2701397" cy="4495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07736" y="4718697"/>
            <a:ext cx="2752522" cy="99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38" y="4935872"/>
            <a:ext cx="2571642" cy="6891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3" b="25089"/>
          <a:stretch/>
        </p:blipFill>
        <p:spPr>
          <a:xfrm>
            <a:off x="8656320" y="1521333"/>
            <a:ext cx="2251871" cy="11137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18" y="3146156"/>
            <a:ext cx="2749754" cy="9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8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9F28A5A-EEB8-433A-804A-AB07C3DD09F5}"/>
              </a:ext>
            </a:extLst>
          </p:cNvPr>
          <p:cNvSpPr txBox="1"/>
          <p:nvPr/>
        </p:nvSpPr>
        <p:spPr>
          <a:xfrm>
            <a:off x="457200" y="2098795"/>
            <a:ext cx="498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Verdana" charset="0"/>
                <a:ea typeface="Verdana" charset="0"/>
                <a:cs typeface="Verdana" charset="0"/>
              </a:rPr>
              <a:t>Vos questions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6F82DDA9-F8D6-49F9-91CC-68F832422A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7744"/>
            <a:ext cx="2377440" cy="865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6949" y="772160"/>
            <a:ext cx="5561851" cy="45574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517430" y="973411"/>
            <a:ext cx="547137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Contacts :</a:t>
            </a:r>
          </a:p>
          <a:p>
            <a:endParaRPr lang="fr-FR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Thomas FRANCOI</a:t>
            </a:r>
            <a:r>
              <a:rPr lang="fr-FR" sz="24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</a:t>
            </a:r>
          </a:p>
          <a:p>
            <a:r>
              <a:rPr lang="fr-FR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Référent international CPME 90 et CPME BFC </a:t>
            </a:r>
          </a:p>
          <a:p>
            <a:endParaRPr lang="fr-FR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Mobile : 07 88 85 95 86  </a:t>
            </a:r>
          </a:p>
          <a:p>
            <a:r>
              <a:rPr lang="fr-FR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Mail :    thomas.francois@dynamissions.com</a:t>
            </a:r>
          </a:p>
          <a:p>
            <a:endParaRPr lang="fr-FR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fr-FR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Laura DI CHIACCHIO</a:t>
            </a:r>
          </a:p>
          <a:p>
            <a:r>
              <a:rPr lang="fr-FR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Chargé de développement CPME 90</a:t>
            </a:r>
          </a:p>
          <a:p>
            <a:endParaRPr lang="fr-FR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Mobile : laura.di-chiacchio@cpme90.fr </a:t>
            </a:r>
          </a:p>
          <a:p>
            <a:r>
              <a:rPr lang="fr-FR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Mail : 07 87 53 09 98 </a:t>
            </a:r>
            <a:endParaRPr lang="fr-FR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8" y="2774679"/>
            <a:ext cx="4511201" cy="25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866ACDF-4334-4C41-A11D-43B0A07DBE6B}"/>
              </a:ext>
            </a:extLst>
          </p:cNvPr>
          <p:cNvSpPr/>
          <p:nvPr/>
        </p:nvSpPr>
        <p:spPr>
          <a:xfrm>
            <a:off x="290286" y="377371"/>
            <a:ext cx="11582400" cy="6125029"/>
          </a:xfrm>
          <a:prstGeom prst="rect">
            <a:avLst/>
          </a:prstGeom>
          <a:solidFill>
            <a:srgbClr val="114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0520B43-4C84-4E89-B886-6DB4768DCFC3}"/>
              </a:ext>
            </a:extLst>
          </p:cNvPr>
          <p:cNvSpPr txBox="1"/>
          <p:nvPr/>
        </p:nvSpPr>
        <p:spPr>
          <a:xfrm>
            <a:off x="1045753" y="1172614"/>
            <a:ext cx="67048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Sommaire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>
                <a:solidFill>
                  <a:schemeClr val="bg1"/>
                </a:solidFill>
              </a:rPr>
              <a:t>Présentation et tour de table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>
                <a:solidFill>
                  <a:schemeClr val="bg1"/>
                </a:solidFill>
              </a:rPr>
              <a:t>Présentation des actions et missions du Pôle International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>
                <a:solidFill>
                  <a:schemeClr val="bg1"/>
                </a:solidFill>
              </a:rPr>
              <a:t>Quelques témoignages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fr-FR" sz="2400" dirty="0">
                <a:solidFill>
                  <a:schemeClr val="bg1"/>
                </a:solidFill>
              </a:rPr>
              <a:t>Focus sur la CPME 90 et ses projets  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fr-FR" sz="2400" dirty="0" smtClean="0">
                <a:solidFill>
                  <a:schemeClr val="bg1"/>
                </a:solidFill>
              </a:rPr>
              <a:t>Partenaires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sz="2400" dirty="0" smtClean="0">
                <a:solidFill>
                  <a:schemeClr val="bg1"/>
                </a:solidFill>
              </a:rPr>
              <a:t>Questions – Nous vous écoutons ! 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2B6CCF9-D794-41FA-9401-5CB3EF0FCC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7744"/>
            <a:ext cx="237744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3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1A4FCAE-B7C0-4C98-B82F-03710DA49F1B}"/>
              </a:ext>
            </a:extLst>
          </p:cNvPr>
          <p:cNvSpPr txBox="1"/>
          <p:nvPr/>
        </p:nvSpPr>
        <p:spPr>
          <a:xfrm>
            <a:off x="3049451" y="251757"/>
            <a:ext cx="7008949" cy="461665"/>
          </a:xfrm>
          <a:prstGeom prst="rect">
            <a:avLst/>
          </a:prstGeom>
          <a:solidFill>
            <a:srgbClr val="C6C6C6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114D61"/>
                </a:solidFill>
              </a:rPr>
              <a:t>Présentation : Thomas </a:t>
            </a:r>
            <a:r>
              <a:rPr lang="fr-FR" sz="2400" dirty="0">
                <a:solidFill>
                  <a:srgbClr val="114D61"/>
                </a:solidFill>
              </a:rPr>
              <a:t>François : votre référent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503B72F2-879F-46EC-A941-A28A61CE4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0" y="1021080"/>
            <a:ext cx="3466995" cy="5188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C95FF8-A54C-438A-920D-34A7E4365C9F}"/>
              </a:ext>
            </a:extLst>
          </p:cNvPr>
          <p:cNvSpPr/>
          <p:nvPr/>
        </p:nvSpPr>
        <p:spPr>
          <a:xfrm>
            <a:off x="411480" y="1021080"/>
            <a:ext cx="594360" cy="5188537"/>
          </a:xfrm>
          <a:prstGeom prst="rect">
            <a:avLst/>
          </a:prstGeom>
          <a:solidFill>
            <a:srgbClr val="A81815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D63A1F1F-20DE-4C56-A60E-B79BF1D6449A}"/>
              </a:ext>
            </a:extLst>
          </p:cNvPr>
          <p:cNvSpPr txBox="1"/>
          <p:nvPr/>
        </p:nvSpPr>
        <p:spPr>
          <a:xfrm>
            <a:off x="1260203" y="2291970"/>
            <a:ext cx="7056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Verdana" charset="0"/>
                <a:ea typeface="Verdana" charset="0"/>
                <a:cs typeface="Verdana" charset="0"/>
              </a:rPr>
              <a:t>-    Accompagner les PME et PMI dans leur développement export</a:t>
            </a:r>
            <a:endParaRPr lang="fr-FR" sz="16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B6F9EE92-576A-4DFD-8991-805B28CCFE32}"/>
              </a:ext>
            </a:extLst>
          </p:cNvPr>
          <p:cNvSpPr txBox="1"/>
          <p:nvPr/>
        </p:nvSpPr>
        <p:spPr>
          <a:xfrm>
            <a:off x="1260204" y="2752324"/>
            <a:ext cx="650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>
                <a:latin typeface="Verdana" charset="0"/>
                <a:ea typeface="Verdana" charset="0"/>
                <a:cs typeface="Verdana" charset="0"/>
              </a:rPr>
              <a:t>Offre de service sur-mesure et actions opérationnelle pour la mise en place de stratégies de développement à l’export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D0A58461-6D9F-42E4-8ADB-CE72D45C2984}"/>
              </a:ext>
            </a:extLst>
          </p:cNvPr>
          <p:cNvSpPr txBox="1"/>
          <p:nvPr/>
        </p:nvSpPr>
        <p:spPr>
          <a:xfrm>
            <a:off x="1272360" y="3484773"/>
            <a:ext cx="650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Verdana" charset="0"/>
                <a:ea typeface="Verdana" charset="0"/>
                <a:cs typeface="Verdana" charset="0"/>
              </a:rPr>
              <a:t>-    Actions sur les pays européens : </a:t>
            </a:r>
            <a:r>
              <a:rPr lang="fr-FR" sz="1600" u="sng" dirty="0" smtClean="0">
                <a:latin typeface="Verdana" charset="0"/>
                <a:ea typeface="Verdana" charset="0"/>
                <a:cs typeface="Verdana" charset="0"/>
              </a:rPr>
              <a:t>Allemagne, Suisse, Pays-Bas, Autriche, Belgique, Luxembourg, Hongrie, Pologne </a:t>
            </a:r>
            <a:endParaRPr lang="fr-FR" sz="1600" u="sng" dirty="0"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="" xmlns:a16="http://schemas.microsoft.com/office/drawing/2014/main" id="{0ACC1E82-355E-402A-96B2-D2B8058BE44B}"/>
              </a:ext>
            </a:extLst>
          </p:cNvPr>
          <p:cNvGrpSpPr/>
          <p:nvPr/>
        </p:nvGrpSpPr>
        <p:grpSpPr>
          <a:xfrm>
            <a:off x="1193074" y="5159005"/>
            <a:ext cx="6979920" cy="1050611"/>
            <a:chOff x="1171836" y="5068045"/>
            <a:chExt cx="6662973" cy="718066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86E18D8B-773D-4A73-AA7E-7EDEBD308E38}"/>
                </a:ext>
              </a:extLst>
            </p:cNvPr>
            <p:cNvSpPr/>
            <p:nvPr/>
          </p:nvSpPr>
          <p:spPr>
            <a:xfrm>
              <a:off x="1171836" y="5068045"/>
              <a:ext cx="6644640" cy="718066"/>
            </a:xfrm>
            <a:prstGeom prst="rect">
              <a:avLst/>
            </a:prstGeom>
            <a:solidFill>
              <a:srgbClr val="114D61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="" xmlns:a16="http://schemas.microsoft.com/office/drawing/2014/main" id="{24AA8A58-832E-4E5A-A79D-27B7CEFB8878}"/>
                </a:ext>
              </a:extLst>
            </p:cNvPr>
            <p:cNvSpPr txBox="1"/>
            <p:nvPr/>
          </p:nvSpPr>
          <p:spPr>
            <a:xfrm>
              <a:off x="1327329" y="5123446"/>
              <a:ext cx="6507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Votre référent CPME International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="" xmlns:a16="http://schemas.microsoft.com/office/drawing/2014/main" id="{592B56DE-6038-49FD-B738-92CF7037FCB8}"/>
              </a:ext>
            </a:extLst>
          </p:cNvPr>
          <p:cNvGrpSpPr/>
          <p:nvPr/>
        </p:nvGrpSpPr>
        <p:grpSpPr>
          <a:xfrm>
            <a:off x="1193074" y="4243915"/>
            <a:ext cx="6979920" cy="718066"/>
            <a:chOff x="1188720" y="4335162"/>
            <a:chExt cx="6705600" cy="718066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EF3764D0-90FE-439C-A276-83A8E2B6F3CC}"/>
                </a:ext>
              </a:extLst>
            </p:cNvPr>
            <p:cNvSpPr/>
            <p:nvPr/>
          </p:nvSpPr>
          <p:spPr>
            <a:xfrm>
              <a:off x="1188720" y="4335162"/>
              <a:ext cx="6644640" cy="718066"/>
            </a:xfrm>
            <a:prstGeom prst="rect">
              <a:avLst/>
            </a:prstGeom>
            <a:solidFill>
              <a:srgbClr val="114D61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5641A019-D115-427D-B135-930E2CF53A55}"/>
                </a:ext>
              </a:extLst>
            </p:cNvPr>
            <p:cNvSpPr txBox="1"/>
            <p:nvPr/>
          </p:nvSpPr>
          <p:spPr>
            <a:xfrm>
              <a:off x="1386840" y="4472742"/>
              <a:ext cx="6507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Adhérent CPME 90 depuis 2016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="" xmlns:a16="http://schemas.microsoft.com/office/drawing/2014/main" id="{71C9AA69-2FB2-4EEE-AE12-2007F9205096}"/>
              </a:ext>
            </a:extLst>
          </p:cNvPr>
          <p:cNvGrpSpPr/>
          <p:nvPr/>
        </p:nvGrpSpPr>
        <p:grpSpPr>
          <a:xfrm>
            <a:off x="1249680" y="1042154"/>
            <a:ext cx="6878320" cy="1158774"/>
            <a:chOff x="1249680" y="1042154"/>
            <a:chExt cx="6644640" cy="943392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D6EFC7F2-2727-4692-878B-B097B951FCC1}"/>
                </a:ext>
              </a:extLst>
            </p:cNvPr>
            <p:cNvSpPr/>
            <p:nvPr/>
          </p:nvSpPr>
          <p:spPr>
            <a:xfrm>
              <a:off x="1249680" y="1042154"/>
              <a:ext cx="6644640" cy="942098"/>
            </a:xfrm>
            <a:prstGeom prst="rect">
              <a:avLst/>
            </a:prstGeom>
            <a:solidFill>
              <a:srgbClr val="114D61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BCD34F62-E3C8-4F18-826B-C523C9F3C55A}"/>
                </a:ext>
              </a:extLst>
            </p:cNvPr>
            <p:cNvSpPr txBox="1"/>
            <p:nvPr/>
          </p:nvSpPr>
          <p:spPr>
            <a:xfrm>
              <a:off x="1386840" y="1070967"/>
              <a:ext cx="6507480" cy="914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2015 : Gérant associé de la </a:t>
              </a:r>
              <a:r>
                <a:rPr lang="fr-FR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société Dynamissions</a:t>
              </a:r>
            </a:p>
            <a:p>
              <a:pPr>
                <a:lnSpc>
                  <a:spcPct val="150000"/>
                </a:lnSpc>
              </a:pPr>
              <a:r>
                <a:rPr lang="fr-FR" sz="16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Siège social : Belfort</a:t>
              </a:r>
            </a:p>
            <a:p>
              <a:r>
                <a:rPr lang="fr-FR" sz="16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Bureaux :       Etupes</a:t>
              </a:r>
              <a:endParaRPr lang="fr-F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380308" y="5598690"/>
            <a:ext cx="330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07 88 85 95 86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t</a:t>
            </a:r>
            <a:r>
              <a:rPr lang="fr-FR" sz="1600" b="1" dirty="0" smtClean="0">
                <a:solidFill>
                  <a:schemeClr val="bg1"/>
                </a:solidFill>
              </a:rPr>
              <a:t>homas.francois@dynamissions.com</a:t>
            </a:r>
            <a:endParaRPr lang="fr-F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866ACDF-4334-4C41-A11D-43B0A07DBE6B}"/>
              </a:ext>
            </a:extLst>
          </p:cNvPr>
          <p:cNvSpPr/>
          <p:nvPr/>
        </p:nvSpPr>
        <p:spPr>
          <a:xfrm>
            <a:off x="914400" y="568960"/>
            <a:ext cx="10688320" cy="5933440"/>
          </a:xfrm>
          <a:prstGeom prst="rect">
            <a:avLst/>
          </a:prstGeom>
          <a:solidFill>
            <a:srgbClr val="114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6615F1F-436F-40B4-B25E-8BBD85B8A5A5}"/>
              </a:ext>
            </a:extLst>
          </p:cNvPr>
          <p:cNvSpPr/>
          <p:nvPr/>
        </p:nvSpPr>
        <p:spPr>
          <a:xfrm>
            <a:off x="3972560" y="1950720"/>
            <a:ext cx="457200" cy="1950720"/>
          </a:xfrm>
          <a:prstGeom prst="rect">
            <a:avLst/>
          </a:prstGeom>
          <a:solidFill>
            <a:srgbClr val="A818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AD3B7BA4-C7D7-450C-AEE3-9C67779B52F3}"/>
              </a:ext>
            </a:extLst>
          </p:cNvPr>
          <p:cNvSpPr txBox="1"/>
          <p:nvPr/>
        </p:nvSpPr>
        <p:spPr>
          <a:xfrm>
            <a:off x="4429760" y="2303371"/>
            <a:ext cx="4866640" cy="112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Rendre l’international 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Accessible aux TPE - PME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08BB060-22AA-42AC-A59E-80E9F89EC6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0" y="125984"/>
            <a:ext cx="1216624" cy="4429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80F868B5-8C61-41AF-87E9-50DC13B3D73F}"/>
              </a:ext>
            </a:extLst>
          </p:cNvPr>
          <p:cNvSpPr txBox="1"/>
          <p:nvPr/>
        </p:nvSpPr>
        <p:spPr>
          <a:xfrm>
            <a:off x="3698240" y="568960"/>
            <a:ext cx="5120640" cy="461665"/>
          </a:xfrm>
          <a:prstGeom prst="rect">
            <a:avLst/>
          </a:prstGeom>
          <a:solidFill>
            <a:srgbClr val="C6C6C6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114D61"/>
                </a:solidFill>
              </a:rPr>
              <a:t> </a:t>
            </a:r>
            <a:r>
              <a:rPr lang="fr-FR" sz="2000" b="1" dirty="0">
                <a:solidFill>
                  <a:srgbClr val="114D61"/>
                </a:solidFill>
                <a:latin typeface="Verdana" charset="0"/>
                <a:ea typeface="Verdana" charset="0"/>
                <a:cs typeface="Verdana" charset="0"/>
              </a:rPr>
              <a:t>Notre Ambition </a:t>
            </a:r>
          </a:p>
        </p:txBody>
      </p:sp>
    </p:spTree>
    <p:extLst>
      <p:ext uri="{BB962C8B-B14F-4D97-AF65-F5344CB8AC3E}">
        <p14:creationId xmlns:p14="http://schemas.microsoft.com/office/powerpoint/2010/main" val="26312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ancher, intérieur, personne&#10;&#10;Description générée avec un niveau de confiance élevé">
            <a:extLst>
              <a:ext uri="{FF2B5EF4-FFF2-40B4-BE49-F238E27FC236}">
                <a16:creationId xmlns="" xmlns:a16="http://schemas.microsoft.com/office/drawing/2014/main" id="{92912525-7A98-43EC-9CE1-BBA9D80E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00" y="338607"/>
            <a:ext cx="11609410" cy="56164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391C2E5-7C5A-4F7C-9260-39893BD78063}"/>
              </a:ext>
            </a:extLst>
          </p:cNvPr>
          <p:cNvSpPr/>
          <p:nvPr/>
        </p:nvSpPr>
        <p:spPr>
          <a:xfrm>
            <a:off x="322200" y="324091"/>
            <a:ext cx="11609411" cy="5616442"/>
          </a:xfrm>
          <a:prstGeom prst="rect">
            <a:avLst/>
          </a:prstGeom>
          <a:solidFill>
            <a:srgbClr val="CC66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07329830-90D2-4876-9CD5-E17C38271E85}"/>
              </a:ext>
            </a:extLst>
          </p:cNvPr>
          <p:cNvSpPr txBox="1"/>
          <p:nvPr/>
        </p:nvSpPr>
        <p:spPr>
          <a:xfrm>
            <a:off x="3535680" y="324091"/>
            <a:ext cx="5120640" cy="461665"/>
          </a:xfrm>
          <a:prstGeom prst="rect">
            <a:avLst/>
          </a:prstGeom>
          <a:solidFill>
            <a:srgbClr val="C6C6C6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114D61"/>
                </a:solidFill>
              </a:rPr>
              <a:t>Les Objectifs du Pôle International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6751A565-82FA-4A86-ADD0-FFED35BA32E3}"/>
              </a:ext>
            </a:extLst>
          </p:cNvPr>
          <p:cNvGrpSpPr/>
          <p:nvPr/>
        </p:nvGrpSpPr>
        <p:grpSpPr>
          <a:xfrm>
            <a:off x="731520" y="2025899"/>
            <a:ext cx="883677" cy="3574259"/>
            <a:chOff x="-3520197" y="1877620"/>
            <a:chExt cx="883677" cy="3574259"/>
          </a:xfrm>
        </p:grpSpPr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DE1BD2CD-7BC4-4EA6-A471-6970A86E00B1}"/>
                </a:ext>
              </a:extLst>
            </p:cNvPr>
            <p:cNvSpPr txBox="1"/>
            <p:nvPr/>
          </p:nvSpPr>
          <p:spPr>
            <a:xfrm>
              <a:off x="-3520197" y="1877620"/>
              <a:ext cx="868680" cy="879869"/>
            </a:xfrm>
            <a:prstGeom prst="rect">
              <a:avLst/>
            </a:prstGeom>
            <a:solidFill>
              <a:srgbClr val="C6C6C6">
                <a:alpha val="6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8168922E-BF0C-499C-98F0-6BB56D6AF80C}"/>
                </a:ext>
              </a:extLst>
            </p:cNvPr>
            <p:cNvSpPr txBox="1"/>
            <p:nvPr/>
          </p:nvSpPr>
          <p:spPr>
            <a:xfrm>
              <a:off x="-3505200" y="3429000"/>
              <a:ext cx="868680" cy="879869"/>
            </a:xfrm>
            <a:prstGeom prst="rect">
              <a:avLst/>
            </a:prstGeom>
            <a:solidFill>
              <a:srgbClr val="C6C6C6">
                <a:alpha val="6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1ED7ED57-31FD-45DF-96F1-BBBCA6EAD820}"/>
                </a:ext>
              </a:extLst>
            </p:cNvPr>
            <p:cNvSpPr txBox="1"/>
            <p:nvPr/>
          </p:nvSpPr>
          <p:spPr>
            <a:xfrm>
              <a:off x="-3505200" y="4572010"/>
              <a:ext cx="868680" cy="879869"/>
            </a:xfrm>
            <a:prstGeom prst="rect">
              <a:avLst/>
            </a:prstGeom>
            <a:solidFill>
              <a:srgbClr val="C6C6C6">
                <a:alpha val="63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D513EF2D-2781-4B58-9B06-81B86927833A}"/>
              </a:ext>
            </a:extLst>
          </p:cNvPr>
          <p:cNvSpPr txBox="1"/>
          <p:nvPr/>
        </p:nvSpPr>
        <p:spPr>
          <a:xfrm>
            <a:off x="1813557" y="2044618"/>
            <a:ext cx="8077200" cy="879869"/>
          </a:xfrm>
          <a:prstGeom prst="rect">
            <a:avLst/>
          </a:prstGeom>
          <a:solidFill>
            <a:schemeClr val="bg2">
              <a:lumMod val="2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61479937-39FA-4321-A7FD-3A689FABA69D}"/>
              </a:ext>
            </a:extLst>
          </p:cNvPr>
          <p:cNvSpPr txBox="1"/>
          <p:nvPr/>
        </p:nvSpPr>
        <p:spPr>
          <a:xfrm>
            <a:off x="1798562" y="3545321"/>
            <a:ext cx="8077200" cy="879869"/>
          </a:xfrm>
          <a:prstGeom prst="rect">
            <a:avLst/>
          </a:prstGeom>
          <a:solidFill>
            <a:schemeClr val="bg2">
              <a:lumMod val="2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A9A958B0-1FE3-42E7-8478-B5EB833FEA96}"/>
              </a:ext>
            </a:extLst>
          </p:cNvPr>
          <p:cNvSpPr txBox="1"/>
          <p:nvPr/>
        </p:nvSpPr>
        <p:spPr>
          <a:xfrm>
            <a:off x="1798562" y="4692821"/>
            <a:ext cx="8077200" cy="879869"/>
          </a:xfrm>
          <a:prstGeom prst="rect">
            <a:avLst/>
          </a:prstGeom>
          <a:solidFill>
            <a:schemeClr val="bg2">
              <a:lumMod val="2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6" name="Graphique 15" descr="Informations">
            <a:extLst>
              <a:ext uri="{FF2B5EF4-FFF2-40B4-BE49-F238E27FC236}">
                <a16:creationId xmlns="" xmlns:a16="http://schemas.microsoft.com/office/drawing/2014/main" id="{A63E9C52-7569-4340-90CA-7540B60D0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660" y="2005018"/>
            <a:ext cx="914400" cy="9144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5DD00541-A1FF-4232-B8CB-D3CF500DBE57}"/>
              </a:ext>
            </a:extLst>
          </p:cNvPr>
          <p:cNvSpPr txBox="1"/>
          <p:nvPr/>
        </p:nvSpPr>
        <p:spPr>
          <a:xfrm>
            <a:off x="1836417" y="2070417"/>
            <a:ext cx="8512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Informer des nouvelles législations et actus: Newsletter CPME 90 International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Un référent territorial à votre </a:t>
            </a:r>
            <a:r>
              <a:rPr lang="fr-FR" sz="14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écoute, des rencontres pour échanger</a:t>
            </a:r>
          </a:p>
        </p:txBody>
      </p:sp>
      <p:pic>
        <p:nvPicPr>
          <p:cNvPr id="18" name="Graphique 17" descr="Avion">
            <a:extLst>
              <a:ext uri="{FF2B5EF4-FFF2-40B4-BE49-F238E27FC236}">
                <a16:creationId xmlns="" xmlns:a16="http://schemas.microsoft.com/office/drawing/2014/main" id="{A23B595B-A9D7-4565-A13B-409618F59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190" y="3542748"/>
            <a:ext cx="914400" cy="9144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9C1EE1EC-13B3-4E5B-A249-BACCE19006D4}"/>
              </a:ext>
            </a:extLst>
          </p:cNvPr>
          <p:cNvSpPr txBox="1"/>
          <p:nvPr/>
        </p:nvSpPr>
        <p:spPr>
          <a:xfrm>
            <a:off x="2172184" y="3768341"/>
            <a:ext cx="756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A817AD1E-994C-47C7-A6AE-A922967C9578}"/>
              </a:ext>
            </a:extLst>
          </p:cNvPr>
          <p:cNvSpPr txBox="1"/>
          <p:nvPr/>
        </p:nvSpPr>
        <p:spPr>
          <a:xfrm>
            <a:off x="1836417" y="3787422"/>
            <a:ext cx="8054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Délégations à l’international, salons, rendez-vous </a:t>
            </a:r>
            <a:r>
              <a:rPr lang="fr-FR" sz="14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business</a:t>
            </a:r>
            <a:r>
              <a:rPr lang="fr-FR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….</a:t>
            </a:r>
            <a:endParaRPr lang="fr-FR" sz="1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1" name="Graphique 20" descr="Poignée de main">
            <a:extLst>
              <a:ext uri="{FF2B5EF4-FFF2-40B4-BE49-F238E27FC236}">
                <a16:creationId xmlns="" xmlns:a16="http://schemas.microsoft.com/office/drawing/2014/main" id="{23799CA1-907E-4682-BFBC-209C6C92C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518" y="4718793"/>
            <a:ext cx="914400" cy="9144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E1ED5065-FC48-44AF-AE42-6F2E270C34E2}"/>
              </a:ext>
            </a:extLst>
          </p:cNvPr>
          <p:cNvSpPr txBox="1"/>
          <p:nvPr/>
        </p:nvSpPr>
        <p:spPr>
          <a:xfrm>
            <a:off x="2048751" y="4862416"/>
            <a:ext cx="7606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Créer des partenariats privilégiés avec tous les acteurs (Institutions, Club Affaire, Entreprises…)</a:t>
            </a:r>
          </a:p>
        </p:txBody>
      </p:sp>
    </p:spTree>
    <p:extLst>
      <p:ext uri="{BB962C8B-B14F-4D97-AF65-F5344CB8AC3E}">
        <p14:creationId xmlns:p14="http://schemas.microsoft.com/office/powerpoint/2010/main" val="320445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6F82DDA9-F8D6-49F9-91CC-68F832422A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7744"/>
            <a:ext cx="2377440" cy="8656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3910C45-D796-4E7B-B800-782D46C4BF5D}"/>
              </a:ext>
            </a:extLst>
          </p:cNvPr>
          <p:cNvSpPr txBox="1"/>
          <p:nvPr/>
        </p:nvSpPr>
        <p:spPr>
          <a:xfrm>
            <a:off x="3383279" y="269258"/>
            <a:ext cx="5731691" cy="400110"/>
          </a:xfrm>
          <a:prstGeom prst="rect">
            <a:avLst/>
          </a:prstGeom>
          <a:solidFill>
            <a:srgbClr val="C6C6C6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114D61"/>
                </a:solidFill>
                <a:latin typeface="Verdana" charset="0"/>
                <a:ea typeface="Verdana" charset="0"/>
                <a:cs typeface="Verdana" charset="0"/>
              </a:rPr>
              <a:t>La mission Internationale CPME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0E4BBD5-D9EF-4F24-ABC0-2F5E83802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45" y="1647971"/>
            <a:ext cx="2649795" cy="865632"/>
          </a:xfrm>
          <a:prstGeom prst="rect">
            <a:avLst/>
          </a:prstGeom>
        </p:spPr>
      </p:pic>
      <p:pic>
        <p:nvPicPr>
          <p:cNvPr id="7" name="Image 6" descr="Une image contenant chope&#10;&#10;Description générée avec un niveau de confiance élevé">
            <a:extLst>
              <a:ext uri="{FF2B5EF4-FFF2-40B4-BE49-F238E27FC236}">
                <a16:creationId xmlns="" xmlns:a16="http://schemas.microsoft.com/office/drawing/2014/main" id="{A92E7E4B-F861-492E-87F8-4E152CE08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98" y="3492206"/>
            <a:ext cx="2351290" cy="7310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599" y="1612579"/>
            <a:ext cx="75909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✓   </a:t>
            </a: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augmenter </a:t>
            </a:r>
            <a:r>
              <a:rPr lang="fr-FR" sz="1600" b="1" dirty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le nombre de TPE-PME </a:t>
            </a: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françaises exportatrices </a:t>
            </a:r>
          </a:p>
          <a:p>
            <a:endParaRPr lang="fr-FR" sz="1600" b="1" dirty="0" smtClean="0">
              <a:solidFill>
                <a:srgbClr val="0F4C6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✓    développer </a:t>
            </a:r>
            <a:r>
              <a:rPr lang="fr-FR" sz="1600" b="1" dirty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le </a:t>
            </a: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réflexe </a:t>
            </a:r>
            <a:r>
              <a:rPr lang="fr-FR" sz="1600" b="1" dirty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de l’international pour les TPE-PME </a:t>
            </a: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afin de </a:t>
            </a:r>
            <a:r>
              <a:rPr lang="fr-FR" sz="1600" b="1" dirty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leur permettre de </a:t>
            </a: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croître </a:t>
            </a:r>
            <a:r>
              <a:rPr lang="fr-FR" sz="1600" b="1" dirty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et </a:t>
            </a: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de </a:t>
            </a:r>
            <a:r>
              <a:rPr lang="fr-FR" sz="1600" b="1" dirty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créer des </a:t>
            </a: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emplois</a:t>
            </a:r>
          </a:p>
          <a:p>
            <a:endParaRPr lang="fr-FR" sz="1600" b="1" dirty="0" smtClean="0">
              <a:solidFill>
                <a:srgbClr val="0F4C6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 ✓   les </a:t>
            </a:r>
            <a:r>
              <a:rPr lang="fr-FR" sz="1600" b="1" dirty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aider à s’ancrer durablement sur les marchés étrangers </a:t>
            </a:r>
            <a:endParaRPr lang="fr-FR" sz="1600" b="1" dirty="0">
              <a:effectLst/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8" y="3722220"/>
            <a:ext cx="7590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Objectif : dépasser les freins et barrières à l’export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597" y="4592549"/>
            <a:ext cx="9593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u="sng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Pour ce faire </a:t>
            </a: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- La CPME vous accompagne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- La CPME s’occupe de tout organiser (calibrage de la mission au débriefing)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- Les chefs d’entreprises ont uniquement à cibler les RDV </a:t>
            </a:r>
            <a:r>
              <a:rPr lang="fr-FR" sz="1600" b="1" dirty="0" err="1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BtoB</a:t>
            </a:r>
            <a:endParaRPr lang="fr-FR" sz="1600" b="1" dirty="0" smtClean="0">
              <a:solidFill>
                <a:srgbClr val="0F4C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9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6F82DDA9-F8D6-49F9-91CC-68F832422A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7744"/>
            <a:ext cx="2377440" cy="8656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53910C45-D796-4E7B-B800-782D46C4BF5D}"/>
              </a:ext>
            </a:extLst>
          </p:cNvPr>
          <p:cNvSpPr txBox="1"/>
          <p:nvPr/>
        </p:nvSpPr>
        <p:spPr>
          <a:xfrm>
            <a:off x="3383279" y="269258"/>
            <a:ext cx="5731691" cy="400110"/>
          </a:xfrm>
          <a:prstGeom prst="rect">
            <a:avLst/>
          </a:prstGeom>
          <a:solidFill>
            <a:srgbClr val="C6C6C6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114D61"/>
                </a:solidFill>
                <a:latin typeface="Verdana" charset="0"/>
                <a:ea typeface="Verdana" charset="0"/>
                <a:cs typeface="Verdana" charset="0"/>
              </a:rPr>
              <a:t>La mission Internationale CPME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9" y="1103376"/>
            <a:ext cx="7282139" cy="55081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22738" y="1282068"/>
            <a:ext cx="75909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u="sng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Quelques données</a:t>
            </a: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fr-FR" sz="1600" b="1" dirty="0">
              <a:solidFill>
                <a:srgbClr val="0F4C60"/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Profils des entreprises :</a:t>
            </a:r>
            <a:endParaRPr lang="fr-FR" sz="1600" b="1" dirty="0">
              <a:solidFill>
                <a:srgbClr val="0F4C60"/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 - De l’entreprises primo-exportatrice</a:t>
            </a:r>
          </a:p>
          <a:p>
            <a:pPr>
              <a:lnSpc>
                <a:spcPct val="150000"/>
              </a:lnSpc>
            </a:pPr>
            <a:r>
              <a:rPr lang="fr-FR" sz="1600" b="1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À </a:t>
            </a:r>
            <a:r>
              <a:rPr lang="fr-FR" sz="1600" b="1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l’exportateur </a:t>
            </a: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confirmé</a:t>
            </a:r>
          </a:p>
          <a:p>
            <a:pPr>
              <a:lnSpc>
                <a:spcPct val="150000"/>
              </a:lnSpc>
            </a:pPr>
            <a:endParaRPr lang="fr-FR" sz="1600" b="1" dirty="0">
              <a:solidFill>
                <a:srgbClr val="0F4C60"/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- De la TPE à la multinationale de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2 milliards de CA</a:t>
            </a:r>
          </a:p>
          <a:p>
            <a:pPr>
              <a:lnSpc>
                <a:spcPct val="150000"/>
              </a:lnSpc>
            </a:pPr>
            <a:endParaRPr lang="fr-FR" sz="1600" b="1" dirty="0">
              <a:solidFill>
                <a:srgbClr val="0F4C6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Taux de satisfaction : 100%</a:t>
            </a:r>
          </a:p>
          <a:p>
            <a:pPr>
              <a:lnSpc>
                <a:spcPct val="150000"/>
              </a:lnSpc>
            </a:pPr>
            <a:endParaRPr lang="fr-FR" sz="1600" b="1" dirty="0">
              <a:solidFill>
                <a:srgbClr val="0F4C6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ü"/>
            </a:pPr>
            <a:r>
              <a:rPr lang="fr-FR" sz="1600" b="1" dirty="0" smtClean="0">
                <a:solidFill>
                  <a:srgbClr val="0F4C60"/>
                </a:solidFill>
                <a:latin typeface="Verdana" charset="0"/>
                <a:ea typeface="Verdana" charset="0"/>
                <a:cs typeface="Verdana" charset="0"/>
              </a:rPr>
              <a:t>CA généré en 2016 : 1 000 000 €</a:t>
            </a:r>
            <a:endParaRPr lang="fr-FR" sz="1600" b="1" dirty="0">
              <a:solidFill>
                <a:srgbClr val="0F4C6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0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6F82DDA9-F8D6-49F9-91CC-68F832422A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7744"/>
            <a:ext cx="2377440" cy="8656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426112"/>
            <a:ext cx="4179536" cy="59145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28" y="237744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C6339593-765C-4762-8963-068313B05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25" t="11556" r="19625" b="5778"/>
          <a:stretch/>
        </p:blipFill>
        <p:spPr>
          <a:xfrm>
            <a:off x="137160" y="137160"/>
            <a:ext cx="8168640" cy="61512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94E9AFB-F063-4EE5-9A2C-4FB12D266016}"/>
              </a:ext>
            </a:extLst>
          </p:cNvPr>
          <p:cNvSpPr/>
          <p:nvPr/>
        </p:nvSpPr>
        <p:spPr>
          <a:xfrm>
            <a:off x="8305800" y="4368887"/>
            <a:ext cx="3571240" cy="1919557"/>
          </a:xfrm>
          <a:prstGeom prst="rect">
            <a:avLst/>
          </a:prstGeom>
          <a:solidFill>
            <a:srgbClr val="114D61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666D435-C24F-4BDE-A7CC-A99F6B8900B8}"/>
              </a:ext>
            </a:extLst>
          </p:cNvPr>
          <p:cNvSpPr/>
          <p:nvPr/>
        </p:nvSpPr>
        <p:spPr>
          <a:xfrm>
            <a:off x="8305800" y="1076960"/>
            <a:ext cx="3571240" cy="1949440"/>
          </a:xfrm>
          <a:prstGeom prst="rect">
            <a:avLst/>
          </a:prstGeom>
          <a:solidFill>
            <a:srgbClr val="114D61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texte, cart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0DDD7524-D874-428A-9B06-95108E205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026400"/>
            <a:ext cx="3567830" cy="13424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026226D4-9D8F-4CB0-9A6D-EAEEB048E81C}"/>
              </a:ext>
            </a:extLst>
          </p:cNvPr>
          <p:cNvSpPr txBox="1"/>
          <p:nvPr/>
        </p:nvSpPr>
        <p:spPr>
          <a:xfrm>
            <a:off x="8432800" y="1359183"/>
            <a:ext cx="3190240" cy="1200329"/>
          </a:xfrm>
          <a:prstGeom prst="rect">
            <a:avLst/>
          </a:prstGeom>
          <a:solidFill>
            <a:srgbClr val="C6C6C6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Délégations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fr-F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6B3CD348-5AC2-4207-8439-67FE145F7348}"/>
              </a:ext>
            </a:extLst>
          </p:cNvPr>
          <p:cNvSpPr txBox="1"/>
          <p:nvPr/>
        </p:nvSpPr>
        <p:spPr>
          <a:xfrm>
            <a:off x="8432800" y="4508952"/>
            <a:ext cx="3190240" cy="1664623"/>
          </a:xfrm>
          <a:prstGeom prst="rect">
            <a:avLst/>
          </a:prstGeom>
          <a:solidFill>
            <a:srgbClr val="C6C6C6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Vegas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Chine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Russie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Pays du Maghreb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Iran</a:t>
            </a:r>
            <a:endParaRPr lang="fr-FR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395</Words>
  <Application>Microsoft Macintosh PowerPoint</Application>
  <PresentationFormat>Grand écran</PresentationFormat>
  <Paragraphs>85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Association CGPME 90</dc:creator>
  <cp:lastModifiedBy>Thomas FRANCOIS</cp:lastModifiedBy>
  <cp:revision>49</cp:revision>
  <dcterms:created xsi:type="dcterms:W3CDTF">2017-11-24T08:36:52Z</dcterms:created>
  <dcterms:modified xsi:type="dcterms:W3CDTF">2017-11-29T11:59:27Z</dcterms:modified>
</cp:coreProperties>
</file>